
<file path=[Content_Types].xml><?xml version="1.0" encoding="utf-8"?>
<Types xmlns="http://schemas.openxmlformats.org/package/2006/content-types">
  <Default Extension="png" ContentType="image/png"/>
  <Default Extension="bmp" ContentType="image/bmp"/>
  <Default Extension="pdf" ContentType="application/pdf"/>
  <Default Extension="rels" ContentType="application/vnd.openxmlformats-package.relationships+xml"/>
  <Default Extension="jpeg" ContentType="image/jpg"/>
  <Default Extension="mov" ContentType="application/movie"/>
  <Default Extension="xml" ContentType="application/xml"/>
  <Default Extension="gif" ContentType="image/gif"/>
  <Default Extension="tif" ContentType="image/tif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tableStyles.xml" ContentType="application/vnd.openxmlformats-officedocument.presentationml.tableStyles+xml"/>
  <Override PartName="/ppt/media/image1.jpeg" ContentType="image/jpeg"/>
  <Override PartName="/ppt/media/image2.jpeg" ContentType="image/jpeg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notesMaster" Target="notesMasters/notesMaster1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1.xml"/><Relationship Id="rId61" Type="http://schemas.openxmlformats.org/officeDocument/2006/relationships/customXml" Target="../customXml/item3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ommentAuthors" Target="commentAuthors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customXml" Target="../customXml/item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customXml" Target="../customXml/item2.xml"/><Relationship Id="rId4" Type="http://schemas.openxmlformats.org/officeDocument/2006/relationships/tableStyles" Target="tableStyles.xml"/><Relationship Id="rId9" Type="http://schemas.openxmlformats.org/officeDocument/2006/relationships/slide" Target="slides/slide2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ha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exto do título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13" name="Nível um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4" name="Número do diapositivo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Digite aqui uma citação."/>
          <p:cNvSpPr txBox="1"/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Digite aqui uma citação.</a:t>
            </a:r>
          </a:p>
        </p:txBody>
      </p:sp>
      <p:sp>
        <p:nvSpPr>
          <p:cNvPr id="103" name="-Manuel Macieira"/>
          <p:cNvSpPr txBox="1"/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-Manuel Macieira</a:t>
            </a:r>
          </a:p>
        </p:txBody>
      </p:sp>
      <p:sp>
        <p:nvSpPr>
          <p:cNvPr id="104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9" y="2479"/>
            <a:ext cx="24380802" cy="1371420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Nível um…"/>
          <p:cNvSpPr txBox="1"/>
          <p:nvPr>
            <p:ph type="body" idx="1"/>
          </p:nvPr>
        </p:nvSpPr>
        <p:spPr>
          <a:xfrm>
            <a:off x="1231741" y="2971157"/>
            <a:ext cx="21942746" cy="9649071"/>
          </a:xfrm>
          <a:prstGeom prst="rect">
            <a:avLst/>
          </a:prstGeom>
        </p:spPr>
        <p:txBody>
          <a:bodyPr lIns="99570" tIns="99570" rIns="99570" bIns="99570"/>
          <a:lstStyle>
            <a:lvl1pPr marL="746767" indent="-746767" defTabSz="1991379">
              <a:spcBef>
                <a:spcPts val="900"/>
              </a:spcBef>
              <a:buSzTx/>
              <a:buFontTx/>
              <a:buNone/>
              <a:defRPr i="1" sz="4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6767" indent="-248922" defTabSz="1991379">
              <a:spcBef>
                <a:spcPts val="900"/>
              </a:spcBef>
              <a:buSzTx/>
              <a:buFontTx/>
              <a:buNone/>
              <a:defRPr i="1" sz="4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46767" indent="248922" defTabSz="1991379">
              <a:spcBef>
                <a:spcPts val="900"/>
              </a:spcBef>
              <a:buSzTx/>
              <a:buFontTx/>
              <a:buNone/>
              <a:defRPr i="1" sz="4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746767" indent="746767" defTabSz="1991379">
              <a:spcBef>
                <a:spcPts val="900"/>
              </a:spcBef>
              <a:buSzTx/>
              <a:buFontTx/>
              <a:buNone/>
              <a:defRPr i="1" sz="4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746767" indent="1244612" defTabSz="1991379">
              <a:spcBef>
                <a:spcPts val="900"/>
              </a:spcBef>
              <a:buSzTx/>
              <a:buFontTx/>
              <a:buNone/>
              <a:defRPr i="1" sz="4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28" name="Texto do título"/>
          <p:cNvSpPr txBox="1"/>
          <p:nvPr>
            <p:ph type="title"/>
          </p:nvPr>
        </p:nvSpPr>
        <p:spPr>
          <a:xfrm>
            <a:off x="1231740" y="378868"/>
            <a:ext cx="21942746" cy="1597506"/>
          </a:xfrm>
          <a:prstGeom prst="rect">
            <a:avLst/>
          </a:prstGeom>
        </p:spPr>
        <p:txBody>
          <a:bodyPr lIns="99570" tIns="99570" rIns="99570" bIns="99570" anchor="ctr"/>
          <a:lstStyle>
            <a:lvl1pPr defTabSz="1991379">
              <a:spcBef>
                <a:spcPts val="0"/>
              </a:spcBef>
              <a:defRPr b="1" cap="none" sz="8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129" name="Número do diapositivo"/>
          <p:cNvSpPr txBox="1"/>
          <p:nvPr>
            <p:ph type="sldNum" sz="quarter" idx="2"/>
          </p:nvPr>
        </p:nvSpPr>
        <p:spPr>
          <a:xfrm>
            <a:off x="22616323" y="12935305"/>
            <a:ext cx="558164" cy="580141"/>
          </a:xfrm>
          <a:prstGeom prst="rect">
            <a:avLst/>
          </a:prstGeom>
        </p:spPr>
        <p:txBody>
          <a:bodyPr lIns="99570" tIns="99570" rIns="99570" bIns="99570" anchor="ctr"/>
          <a:lstStyle>
            <a:lvl1pPr defTabSz="1991379">
              <a:defRPr sz="26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a 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tângulo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nha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exto do título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25" name="Nível um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6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o do título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34" name="Número do diapositivo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a 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ha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182429520_1646x1646.jpeg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exto do título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44" name="Nível um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5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to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4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3" name="Nível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64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s e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118295074_2675x2907.jpeg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exto do título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74" name="Nível um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75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Nível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83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a 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Nível um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94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um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" name="Número do diapositivo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3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3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2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4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4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4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4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39" name="Retângulo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40" name="Linha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fundamentos de 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fundamentos de sql</a:t>
            </a:r>
          </a:p>
        </p:txBody>
      </p:sp>
      <p:pic>
        <p:nvPicPr>
          <p:cNvPr id="142" name="Galeria de imagens" descr="Galeria de imagens"/>
          <p:cNvPicPr>
            <a:picLocks noChangeAspect="1"/>
          </p:cNvPicPr>
          <p:nvPr/>
        </p:nvPicPr>
        <p:blipFill>
          <a:blip r:embed="rId3">
            <a:extLst/>
          </a:blip>
          <a:srcRect l="4615" t="0" r="4615" b="0"/>
          <a:stretch>
            <a:fillRect/>
          </a:stretch>
        </p:blipFill>
        <p:spPr>
          <a:xfrm>
            <a:off x="20982688" y="11072755"/>
            <a:ext cx="2819509" cy="1620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197" name="Contexto empresarial:…"/>
          <p:cNvSpPr txBox="1"/>
          <p:nvPr/>
        </p:nvSpPr>
        <p:spPr>
          <a:xfrm>
            <a:off x="856565" y="4020664"/>
            <a:ext cx="9440039" cy="794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Contexto empresarial: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 pessoa A explica o mecanismo de uma aplicação de software;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 pessoa B não consegue perceber o funcionamento da mesma. Mesmo que a mesma seja extremamente simples;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Neste contexto recorremos aos use cases UML que facilita bastante o funcionamento da aplicação. </a:t>
            </a:r>
          </a:p>
        </p:txBody>
      </p:sp>
      <p:pic>
        <p:nvPicPr>
          <p:cNvPr id="198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85978" y="3329963"/>
            <a:ext cx="8685109" cy="3960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08513" y="7694009"/>
            <a:ext cx="9440040" cy="5411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pic>
        <p:nvPicPr>
          <p:cNvPr id="203" name="Imagem" descr="Imagem"/>
          <p:cNvPicPr>
            <a:picLocks noChangeAspect="1"/>
          </p:cNvPicPr>
          <p:nvPr/>
        </p:nvPicPr>
        <p:blipFill>
          <a:blip r:embed="rId2">
            <a:extLst/>
          </a:blip>
          <a:srcRect l="20694" t="4043" r="8612" b="0"/>
          <a:stretch>
            <a:fillRect/>
          </a:stretch>
        </p:blipFill>
        <p:spPr>
          <a:xfrm>
            <a:off x="14050628" y="3025156"/>
            <a:ext cx="7899847" cy="9703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Processo que compreende as seguintes características:…"/>
          <p:cNvSpPr txBox="1"/>
          <p:nvPr/>
        </p:nvSpPr>
        <p:spPr>
          <a:xfrm>
            <a:off x="1562031" y="4542096"/>
            <a:ext cx="11377926" cy="7345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Processo que compreende as seguintes características: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Sistema ou aplicação (cor azul);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Pessoas ou organizações que interagem com o sistema (cor amarela);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Flow básico que demonstra o que o sistema trata;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Diagrama de alto nível, pode não demonstrar grande detalhe mas é uma excelente forma de resolver situações como as anteriores.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08" name="COMO CRIAR UM USE CASE UML?…"/>
          <p:cNvSpPr txBox="1"/>
          <p:nvPr/>
        </p:nvSpPr>
        <p:spPr>
          <a:xfrm>
            <a:off x="1562031" y="4542096"/>
            <a:ext cx="11377926" cy="507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COMO CRIAR UM USE CASE UML?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Passível de ser criado com o auxilio de uma caneta e papel;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Plataforma (grátis) como alternativa à anterior que permite a criação deste processo, nomeadamente “LucidChart”;</a:t>
            </a:r>
          </a:p>
        </p:txBody>
      </p:sp>
      <p:pic>
        <p:nvPicPr>
          <p:cNvPr id="209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3271" y="4250961"/>
            <a:ext cx="10682840" cy="6150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pic>
        <p:nvPicPr>
          <p:cNvPr id="213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9549" y="4104525"/>
            <a:ext cx="10277572" cy="623065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Existem 4 características essenciais na construção dos cases UML:…"/>
          <p:cNvSpPr txBox="1"/>
          <p:nvPr/>
        </p:nvSpPr>
        <p:spPr>
          <a:xfrm>
            <a:off x="1684721" y="5245848"/>
            <a:ext cx="8356736" cy="471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Existem 4 características essenciais na construção dos cases UML:</a:t>
            </a:r>
          </a:p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System;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Actors;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Use Cases;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Relationships.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7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18" name="SYSTEM (sistema) - Algo a ser desenvolvido.…"/>
          <p:cNvSpPr txBox="1"/>
          <p:nvPr/>
        </p:nvSpPr>
        <p:spPr>
          <a:xfrm>
            <a:off x="1960773" y="3135671"/>
            <a:ext cx="11623406" cy="973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SYSTEM </a:t>
            </a:r>
            <a:r>
              <a:t>(sistema) - Algo a ser desenvolvido. 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Poderá ser: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WebSite;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Componente de software;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Processo de negócio;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Aplicação;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Entre outras.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Representa-se por ser o rectângulo onde vai conter toda a informação;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Deverá ser preenchido o nome do projecto no topo do rectângulo. 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Este rectângulo vai conter toda a informação inerente ao sistema.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Tudo o que esteja fora deste rectângulo não entra no funcionamento inerente ao sistema contudo pode ser influenciado. </a:t>
            </a:r>
          </a:p>
        </p:txBody>
      </p:sp>
      <p:pic>
        <p:nvPicPr>
          <p:cNvPr id="219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15828" t="4325" r="23449" b="4325"/>
          <a:stretch>
            <a:fillRect/>
          </a:stretch>
        </p:blipFill>
        <p:spPr>
          <a:xfrm>
            <a:off x="15223382" y="3620018"/>
            <a:ext cx="7094797" cy="8561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23" name="ACTOR (actor) - Elemento que influencia o sistema.…"/>
          <p:cNvSpPr txBox="1"/>
          <p:nvPr/>
        </p:nvSpPr>
        <p:spPr>
          <a:xfrm>
            <a:off x="1991445" y="3588676"/>
            <a:ext cx="11623406" cy="853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ACTOR </a:t>
            </a:r>
            <a:r>
              <a:t>(actor) - Elemento que influencia o sistema. 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Identificado pelo “boneco” desenhado junto ao sistema;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Trata-se de algo ou alguém que usa o sistema a fim de atingir um objectivo;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Poderá ser destacado como: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Pessoa;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organização;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Outro sistema;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Equipamento externo. 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 forma genérica será quem ou o quê que deverá utilizar o nosso sistema.  </a:t>
            </a:r>
          </a:p>
        </p:txBody>
      </p:sp>
      <p:pic>
        <p:nvPicPr>
          <p:cNvPr id="224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51612" y="3652136"/>
            <a:ext cx="9737078" cy="7650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7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28" name="ACTOR (actor) - Elemento que influencia o sistema.…"/>
          <p:cNvSpPr txBox="1"/>
          <p:nvPr/>
        </p:nvSpPr>
        <p:spPr>
          <a:xfrm>
            <a:off x="1991445" y="3588676"/>
            <a:ext cx="11623406" cy="6151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ACTOR </a:t>
            </a:r>
            <a:r>
              <a:t>(actor) - Elemento que influencia o sistema. 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Existem dois tipos de actores: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Primário</a:t>
            </a:r>
            <a:r>
              <a:t>: Alguém ou algo que utiliza o nosso sistema</a:t>
            </a:r>
          </a:p>
          <a:p>
            <a:pPr lvl="5" indent="1143000"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Alguém ou algo que inicia o nosso sistema.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Secundário</a:t>
            </a:r>
            <a:r>
              <a:t>: Alguém ou algo que providencia informações do sistema ao actor principal. </a:t>
            </a:r>
          </a:p>
          <a:p>
            <a:pPr lvl="5" indent="1143000"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Alguém ou algo que age mediante certa ação proveniente do actor principal. </a:t>
            </a:r>
          </a:p>
        </p:txBody>
      </p:sp>
      <p:pic>
        <p:nvPicPr>
          <p:cNvPr id="229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32356" y="3380856"/>
            <a:ext cx="13157201" cy="861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2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33" name="ACTOR (actor) - Elemento que influencia o sistema.…"/>
          <p:cNvSpPr txBox="1"/>
          <p:nvPr/>
        </p:nvSpPr>
        <p:spPr>
          <a:xfrm>
            <a:off x="1562031" y="4721859"/>
            <a:ext cx="11623406" cy="436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ACTOR </a:t>
            </a:r>
            <a:r>
              <a:t>(actor) - Elemento que influencia o sistema. 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Posicionamento de cada actor: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Primário</a:t>
            </a:r>
            <a:r>
              <a:t>: Esquerda do sistema</a:t>
            </a:r>
          </a:p>
          <a:p>
            <a:pPr lvl="5" indent="1143000"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Inicializa o processo.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Secundário</a:t>
            </a:r>
            <a:r>
              <a:t>: Direita do sistema</a:t>
            </a:r>
          </a:p>
          <a:p>
            <a:pPr lvl="5" indent="1143000"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Fornece a informação necessária.</a:t>
            </a:r>
          </a:p>
        </p:txBody>
      </p:sp>
      <p:pic>
        <p:nvPicPr>
          <p:cNvPr id="234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66214" y="3588676"/>
            <a:ext cx="9641143" cy="7193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7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38" name="Use CASE - Elemento que descreve as funcionalidades de cada sistema.…"/>
          <p:cNvSpPr txBox="1"/>
          <p:nvPr/>
        </p:nvSpPr>
        <p:spPr>
          <a:xfrm>
            <a:off x="1316651" y="5072379"/>
            <a:ext cx="11623407" cy="3644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Use CASE </a:t>
            </a:r>
            <a:r>
              <a:t>- Elemento que descreve as funcionalidades de cada sistema.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Identificado por ser oval e cada forma representa uma funcionalidade</a:t>
            </a:r>
          </a:p>
        </p:txBody>
      </p:sp>
      <p:pic>
        <p:nvPicPr>
          <p:cNvPr id="239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33198" y="3247621"/>
            <a:ext cx="12141201" cy="850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2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43" name="Relacionamentos - Relacionamentos entre os actores e as funcionalidades.…"/>
          <p:cNvSpPr txBox="1"/>
          <p:nvPr/>
        </p:nvSpPr>
        <p:spPr>
          <a:xfrm>
            <a:off x="825892" y="4721859"/>
            <a:ext cx="11623407" cy="507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Relacionamentos</a:t>
            </a:r>
            <a:r>
              <a:rPr b="1"/>
              <a:t> </a:t>
            </a:r>
            <a:r>
              <a:t>- Relacionamentos entre os actores e as funcionalidades.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Associação</a:t>
            </a:r>
            <a:r>
              <a:t> - relação de funcionalidade da task - Linha solida;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Include - ?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Extend - ?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Generalization - ?</a:t>
            </a:r>
          </a:p>
        </p:txBody>
      </p:sp>
      <p:pic>
        <p:nvPicPr>
          <p:cNvPr id="244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58172" y="3630084"/>
            <a:ext cx="9772745" cy="8330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5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46" name="Fundamentos de 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Fundamentos de sql</a:t>
            </a:r>
          </a:p>
        </p:txBody>
      </p:sp>
      <p:pic>
        <p:nvPicPr>
          <p:cNvPr id="147" name="Galeria de imagens" descr="Galeria de imagens"/>
          <p:cNvPicPr>
            <a:picLocks noChangeAspect="1"/>
          </p:cNvPicPr>
          <p:nvPr/>
        </p:nvPicPr>
        <p:blipFill>
          <a:blip r:embed="rId3">
            <a:extLst/>
          </a:blip>
          <a:srcRect l="4615" t="0" r="4615" b="0"/>
          <a:stretch>
            <a:fillRect/>
          </a:stretch>
        </p:blipFill>
        <p:spPr>
          <a:xfrm>
            <a:off x="21403586" y="12026790"/>
            <a:ext cx="2819509" cy="162064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ENUNCIADO"/>
          <p:cNvSpPr txBox="1"/>
          <p:nvPr/>
        </p:nvSpPr>
        <p:spPr>
          <a:xfrm>
            <a:off x="13086481" y="4671100"/>
            <a:ext cx="344626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ENUNCIADO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7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48" name="Relacionamentos - Relacionamentos entre os actores e as funcionalidades.…"/>
          <p:cNvSpPr txBox="1"/>
          <p:nvPr/>
        </p:nvSpPr>
        <p:spPr>
          <a:xfrm>
            <a:off x="825892" y="4721859"/>
            <a:ext cx="11623407" cy="8658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Relacionamentos</a:t>
            </a:r>
            <a:r>
              <a:rPr b="1"/>
              <a:t> </a:t>
            </a:r>
            <a:r>
              <a:t>- Relacionamentos entre os actores e as funcionalidades.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Associação - relação de funcionalidade da task - Linha solida;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Include</a:t>
            </a:r>
            <a:r>
              <a:t> - Apresenta dependencia de um use case included. Outra maneira de compreender este relacionamento passa por o use case só se torna completo quando o use case included esta terminado.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Extend - ?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Generalization - ?</a:t>
            </a:r>
          </a:p>
        </p:txBody>
      </p:sp>
      <p:pic>
        <p:nvPicPr>
          <p:cNvPr id="249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88287" y="9792820"/>
            <a:ext cx="6099904" cy="3443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m" descr="Imagem"/>
          <p:cNvPicPr>
            <a:picLocks noChangeAspect="1"/>
          </p:cNvPicPr>
          <p:nvPr/>
        </p:nvPicPr>
        <p:blipFill>
          <a:blip r:embed="rId4">
            <a:extLst/>
          </a:blip>
          <a:srcRect l="0" t="0" r="27513" b="0"/>
          <a:stretch>
            <a:fillRect/>
          </a:stretch>
        </p:blipFill>
        <p:spPr>
          <a:xfrm>
            <a:off x="12505408" y="3446065"/>
            <a:ext cx="11623666" cy="6824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3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54" name="Relacionamentos - Relacionamentos entre os actores e as funcionalidades.…"/>
          <p:cNvSpPr txBox="1"/>
          <p:nvPr/>
        </p:nvSpPr>
        <p:spPr>
          <a:xfrm>
            <a:off x="1132617" y="3096220"/>
            <a:ext cx="11623406" cy="1009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Relacionamentos</a:t>
            </a:r>
            <a:r>
              <a:rPr b="1"/>
              <a:t> </a:t>
            </a:r>
            <a:r>
              <a:t>- Relacionamentos entre os actores e as funcionalidades.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Associação - relação de funcionalidade da task - Linha solida;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Include - Apresenta dependencia de um use case included. Outra maneira de compreender este relacionamento passa por o use case só se torna completo quando o use case included esta terminado.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Extend</a:t>
            </a:r>
            <a:r>
              <a:t> - Ocorre apenas algumas vezes. Para ocorrer tem que acertar em todos os requisitos.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Generalization - ?</a:t>
            </a:r>
          </a:p>
        </p:txBody>
      </p:sp>
      <p:pic>
        <p:nvPicPr>
          <p:cNvPr id="255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0" t="26685" r="0" b="26685"/>
          <a:stretch>
            <a:fillRect/>
          </a:stretch>
        </p:blipFill>
        <p:spPr>
          <a:xfrm>
            <a:off x="15552926" y="10536063"/>
            <a:ext cx="7493844" cy="2336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m" descr="Imagem"/>
          <p:cNvPicPr>
            <a:picLocks noChangeAspect="1"/>
          </p:cNvPicPr>
          <p:nvPr/>
        </p:nvPicPr>
        <p:blipFill>
          <a:blip r:embed="rId4">
            <a:extLst/>
          </a:blip>
          <a:srcRect l="0" t="0" r="27513" b="0"/>
          <a:stretch>
            <a:fillRect/>
          </a:stretch>
        </p:blipFill>
        <p:spPr>
          <a:xfrm>
            <a:off x="12505408" y="3446065"/>
            <a:ext cx="11623666" cy="6824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9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pic>
        <p:nvPicPr>
          <p:cNvPr id="26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rcRect l="11267" t="3121" r="16727" b="15988"/>
          <a:stretch>
            <a:fillRect/>
          </a:stretch>
        </p:blipFill>
        <p:spPr>
          <a:xfrm>
            <a:off x="12021646" y="5224019"/>
            <a:ext cx="10019480" cy="581764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Extend - Extension Points determinam:…"/>
          <p:cNvSpPr txBox="1"/>
          <p:nvPr/>
        </p:nvSpPr>
        <p:spPr>
          <a:xfrm>
            <a:off x="1776738" y="4756803"/>
            <a:ext cx="9070182" cy="651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Extend</a:t>
            </a:r>
            <a:r>
              <a:t> - Extension Points determinam: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Use cases que apresentam mais do que uma funcionalidade.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Este use case extensão point apresenta a possibilidade de criar um perfil bem como:</a:t>
            </a:r>
          </a:p>
          <a:p>
            <a:pPr lvl="2" marL="1163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Apresenta ajuda;</a:t>
            </a:r>
          </a:p>
          <a:p>
            <a:pPr lvl="2" marL="1163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Informações de privacidade.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4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pic>
        <p:nvPicPr>
          <p:cNvPr id="265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600" y="3654021"/>
            <a:ext cx="18084800" cy="769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8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69" name="Relacionamentos - Relacionamentos entre os actores e as funcionalidades.…"/>
          <p:cNvSpPr txBox="1"/>
          <p:nvPr/>
        </p:nvSpPr>
        <p:spPr>
          <a:xfrm>
            <a:off x="151099" y="2632812"/>
            <a:ext cx="13157292" cy="11523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Relacionamentos</a:t>
            </a:r>
            <a:r>
              <a:rPr b="1"/>
              <a:t> </a:t>
            </a:r>
            <a:r>
              <a:t>- Relacionamentos entre os actores e as funcionalidades.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Associação - relação de funcionalidade da task - Linha solida;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Include - Apresenta dependencia de um use case included. Outra maneira de compreender este relacionamento passa por o use case só se torna completo quando o use case included esta terminado.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Exclude - Ocorre apenas algumas vezes. Para ocorrer tem que acertar em todos os requisitos.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Generalization</a:t>
            </a:r>
            <a:r>
              <a:t> - Também denominados por use case especializados. Basicamente tem o mesmo comportamento que os use cases normais contudo acrescentam mais valor ou seja mais opções. </a:t>
            </a:r>
          </a:p>
        </p:txBody>
      </p:sp>
      <p:pic>
        <p:nvPicPr>
          <p:cNvPr id="270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2266" t="0" r="8132" b="0"/>
          <a:stretch>
            <a:fillRect/>
          </a:stretch>
        </p:blipFill>
        <p:spPr>
          <a:xfrm>
            <a:off x="12799385" y="5558599"/>
            <a:ext cx="10552936" cy="5607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3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sp>
        <p:nvSpPr>
          <p:cNvPr id="274" name="Generalization - Também denominados por use case especializados. Basicamente tem o mesmo comportamento que os use cases normais contudo acrescentam mais valor ou seja mais opções.…"/>
          <p:cNvSpPr txBox="1"/>
          <p:nvPr/>
        </p:nvSpPr>
        <p:spPr>
          <a:xfrm>
            <a:off x="825892" y="4934199"/>
            <a:ext cx="13157293" cy="579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lvl="1" indent="228600"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Generalization</a:t>
            </a:r>
            <a:r>
              <a:t> - Também denominados por use case especializados. Basicamente tem o mesmo comportamento que os use cases normais contudo acrescentam mais valor ou seja mais opções.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Em certos cenários também podemos implementar esta opção ao nível dos actores </a:t>
            </a:r>
          </a:p>
        </p:txBody>
      </p:sp>
      <p:pic>
        <p:nvPicPr>
          <p:cNvPr id="275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25835" t="0" r="8249" b="0"/>
          <a:stretch>
            <a:fillRect/>
          </a:stretch>
        </p:blipFill>
        <p:spPr>
          <a:xfrm>
            <a:off x="14735334" y="5232836"/>
            <a:ext cx="7335451" cy="5751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78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279" name="Fundamentos de 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Fundamentos de sql</a:t>
            </a:r>
          </a:p>
        </p:txBody>
      </p:sp>
      <p:pic>
        <p:nvPicPr>
          <p:cNvPr id="280" name="Galeria de imagens" descr="Galeria de imagens"/>
          <p:cNvPicPr>
            <a:picLocks noChangeAspect="1"/>
          </p:cNvPicPr>
          <p:nvPr/>
        </p:nvPicPr>
        <p:blipFill>
          <a:blip r:embed="rId3">
            <a:extLst/>
          </a:blip>
          <a:srcRect l="4615" t="0" r="4615" b="0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Diagramas de classes"/>
          <p:cNvSpPr txBox="1"/>
          <p:nvPr/>
        </p:nvSpPr>
        <p:spPr>
          <a:xfrm>
            <a:off x="13058421" y="5597075"/>
            <a:ext cx="488389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Diagramas de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4" name="Diagramas de clas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</a:t>
            </a:r>
          </a:p>
        </p:txBody>
      </p:sp>
      <p:pic>
        <p:nvPicPr>
          <p:cNvPr id="285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9802" y="6091185"/>
            <a:ext cx="9787291" cy="371517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O esquema de diagrama de classes compreende as seguintes características:…"/>
          <p:cNvSpPr txBox="1"/>
          <p:nvPr/>
        </p:nvSpPr>
        <p:spPr>
          <a:xfrm>
            <a:off x="1040600" y="3008473"/>
            <a:ext cx="11507802" cy="10091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esquema de diagrama de classes compreende as seguintes características: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Classe</a:t>
            </a:r>
            <a:r>
              <a:t> - Identifica/Determina algo</a:t>
            </a: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Atributos</a:t>
            </a:r>
            <a:r>
              <a:t> - informação que compreende e descreve a instancia da classe (variáveis, campos ou propriedades)</a:t>
            </a:r>
            <a:br/>
            <a:r>
              <a:t>.Constituído por um hífen antes da propriedade e dois pontos depois da mesma e de seguida o tipo de dados. (Exemplo: -nome:string)</a:t>
            </a: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Métodos</a:t>
            </a:r>
            <a:r>
              <a:t> - Operações ou funções. Permite especificar qualquer tipo de comportamento, característica de uma classe (Exemplo: -eat() )</a:t>
            </a: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Relações</a:t>
            </a:r>
            <a:r>
              <a:t> - Relacionamento entre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9" name="Diagramas de classe - Visibilida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Visibilidade</a:t>
            </a:r>
          </a:p>
        </p:txBody>
      </p:sp>
      <p:sp>
        <p:nvSpPr>
          <p:cNvPr id="290" name="A visibilidade trata-se de uma comportamentos inerente às classes sendo que permite ou não que as mesmas possam interagir umas com as outras ou seja:…"/>
          <p:cNvSpPr txBox="1"/>
          <p:nvPr/>
        </p:nvSpPr>
        <p:spPr>
          <a:xfrm>
            <a:off x="825892" y="3394248"/>
            <a:ext cx="12290547" cy="937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 visibilidade trata-se de uma comportamentos inerente às classes sendo que permite ou não que as mesmas possam interagir umas com as outras ou seja: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100000"/>
              <a:buChar char="-"/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privado </a:t>
            </a:r>
            <a:r>
              <a:t>-&gt; as classes não conseguem interagir entre si</a:t>
            </a: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100000"/>
              <a:buChar char="+"/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publico</a:t>
            </a:r>
            <a:r>
              <a:t> -&gt; as classes conseguem interagir entre si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# protected </a:t>
            </a:r>
            <a:r>
              <a:t>-&gt; as classes conseguem interagir entre si, mas dentro da mesma família de classe e subclasse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~ package/default</a:t>
            </a:r>
            <a:r>
              <a:t> -&gt; as classes conseguem interagir entre si desde que estejam dentro da mesma classe. </a:t>
            </a:r>
          </a:p>
        </p:txBody>
      </p:sp>
      <p:pic>
        <p:nvPicPr>
          <p:cNvPr id="291" name="Imagem" descr="Imagem"/>
          <p:cNvPicPr>
            <a:picLocks noChangeAspect="1"/>
          </p:cNvPicPr>
          <p:nvPr/>
        </p:nvPicPr>
        <p:blipFill>
          <a:blip r:embed="rId2">
            <a:extLst/>
          </a:blip>
          <a:srcRect l="0" t="15791" r="40350" b="27353"/>
          <a:stretch>
            <a:fillRect/>
          </a:stretch>
        </p:blipFill>
        <p:spPr>
          <a:xfrm>
            <a:off x="13678599" y="3546108"/>
            <a:ext cx="8984525" cy="5790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4" name="Diagramas de classe - Visibilidade (- privado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Visibilidade (- privado)</a:t>
            </a:r>
          </a:p>
        </p:txBody>
      </p:sp>
      <p:pic>
        <p:nvPicPr>
          <p:cNvPr id="295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7976" y="2057370"/>
            <a:ext cx="18408048" cy="9601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1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52" name="Fundamentos de 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Fundamentos de sql</a:t>
            </a:r>
          </a:p>
        </p:txBody>
      </p:sp>
      <p:pic>
        <p:nvPicPr>
          <p:cNvPr id="153" name="Galeria de imagens" descr="Galeria de imagens"/>
          <p:cNvPicPr>
            <a:picLocks noChangeAspect="1"/>
          </p:cNvPicPr>
          <p:nvPr/>
        </p:nvPicPr>
        <p:blipFill>
          <a:blip r:embed="rId3">
            <a:extLst/>
          </a:blip>
          <a:srcRect l="4615" t="0" r="4615" b="0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ENUNCIADO"/>
          <p:cNvSpPr txBox="1"/>
          <p:nvPr/>
        </p:nvSpPr>
        <p:spPr>
          <a:xfrm>
            <a:off x="13058421" y="5597075"/>
            <a:ext cx="344626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ENUNCIADO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8" name="Diagramas de classe - Visibilidade (+ publico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Visibilidade (+ publico)</a:t>
            </a:r>
          </a:p>
        </p:txBody>
      </p:sp>
      <p:pic>
        <p:nvPicPr>
          <p:cNvPr id="299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8212" y="2161839"/>
            <a:ext cx="19227576" cy="1002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ha"/>
          <p:cNvSpPr/>
          <p:nvPr/>
        </p:nvSpPr>
        <p:spPr>
          <a:xfrm>
            <a:off x="17547248" y="3987220"/>
            <a:ext cx="3189532" cy="1"/>
          </a:xfrm>
          <a:prstGeom prst="line">
            <a:avLst/>
          </a:prstGeom>
          <a:ln w="50800">
            <a:solidFill>
              <a:srgbClr val="4F81BD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3" name="Diagramas de classe - Visibilidade (# protecte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Visibilidade (# protected)</a:t>
            </a:r>
          </a:p>
        </p:txBody>
      </p:sp>
      <p:pic>
        <p:nvPicPr>
          <p:cNvPr id="304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1014" y="2630363"/>
            <a:ext cx="16560801" cy="105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Linha"/>
          <p:cNvSpPr/>
          <p:nvPr/>
        </p:nvSpPr>
        <p:spPr>
          <a:xfrm>
            <a:off x="16811110" y="6441015"/>
            <a:ext cx="3189532" cy="1"/>
          </a:xfrm>
          <a:prstGeom prst="line">
            <a:avLst/>
          </a:prstGeom>
          <a:ln w="50800">
            <a:solidFill>
              <a:srgbClr val="4F81BD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06" name="Linha"/>
          <p:cNvSpPr/>
          <p:nvPr/>
        </p:nvSpPr>
        <p:spPr>
          <a:xfrm>
            <a:off x="16811110" y="7277792"/>
            <a:ext cx="3189532" cy="1"/>
          </a:xfrm>
          <a:prstGeom prst="line">
            <a:avLst/>
          </a:prstGeom>
          <a:ln w="50800">
            <a:solidFill>
              <a:srgbClr val="4F81BD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9" name="Diagramas de classe - Visibilidade (~ packag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Visibilidade (~ package)</a:t>
            </a:r>
          </a:p>
        </p:txBody>
      </p:sp>
      <p:sp>
        <p:nvSpPr>
          <p:cNvPr id="310" name="Linha"/>
          <p:cNvSpPr/>
          <p:nvPr/>
        </p:nvSpPr>
        <p:spPr>
          <a:xfrm>
            <a:off x="16811110" y="6441015"/>
            <a:ext cx="3189532" cy="1"/>
          </a:xfrm>
          <a:prstGeom prst="line">
            <a:avLst/>
          </a:prstGeom>
          <a:ln w="50800">
            <a:solidFill>
              <a:srgbClr val="4F81BD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11" name="Linha"/>
          <p:cNvSpPr/>
          <p:nvPr/>
        </p:nvSpPr>
        <p:spPr>
          <a:xfrm>
            <a:off x="16811110" y="7277792"/>
            <a:ext cx="3189532" cy="1"/>
          </a:xfrm>
          <a:prstGeom prst="line">
            <a:avLst/>
          </a:prstGeom>
          <a:ln w="50800">
            <a:solidFill>
              <a:srgbClr val="4F81BD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312" name="Imagem" descr="Imagem"/>
          <p:cNvPicPr>
            <a:picLocks noChangeAspect="1"/>
          </p:cNvPicPr>
          <p:nvPr/>
        </p:nvPicPr>
        <p:blipFill>
          <a:blip r:embed="rId2">
            <a:extLst/>
          </a:blip>
          <a:srcRect l="0" t="15150" r="0" b="0"/>
          <a:stretch>
            <a:fillRect/>
          </a:stretch>
        </p:blipFill>
        <p:spPr>
          <a:xfrm>
            <a:off x="2420937" y="2631392"/>
            <a:ext cx="19542004" cy="10045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5" name="Diagramas de classe - Exemplo Jardim Zoológ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Exemplo Jardim Zoológico</a:t>
            </a:r>
          </a:p>
        </p:txBody>
      </p:sp>
      <p:sp>
        <p:nvSpPr>
          <p:cNvPr id="316" name="Exemplo: No Jardim zoológico temos que identificar:…"/>
          <p:cNvSpPr txBox="1"/>
          <p:nvPr/>
        </p:nvSpPr>
        <p:spPr>
          <a:xfrm>
            <a:off x="1193962" y="4051336"/>
            <a:ext cx="9520231" cy="65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Exemplo: No Jardim zoológico temos que identificar: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Classe - O que existe o Jardim Zoologico?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Atributos - Informações de um determinado animal. 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Método - Quais os comportamentos do animal?</a:t>
            </a:r>
          </a:p>
        </p:txBody>
      </p:sp>
      <p:pic>
        <p:nvPicPr>
          <p:cNvPr id="317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25009" y="3662243"/>
            <a:ext cx="8491667" cy="5742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0" name="Diagramas de classe - Exemplo Empre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Exemplo Empresa</a:t>
            </a:r>
          </a:p>
        </p:txBody>
      </p:sp>
      <p:sp>
        <p:nvSpPr>
          <p:cNvPr id="321" name="Exemplo: Numa empresa todos os trabalhadores são identificados:…"/>
          <p:cNvSpPr txBox="1"/>
          <p:nvPr/>
        </p:nvSpPr>
        <p:spPr>
          <a:xfrm>
            <a:off x="1193962" y="4051336"/>
            <a:ext cx="9520231" cy="65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Exemplo: Numa empresa todos os trabalhadores são identificados: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Classe</a:t>
            </a:r>
            <a:r>
              <a:t> - Tipo de pessoa inerente à empresa?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Atributos</a:t>
            </a:r>
            <a:r>
              <a:t> - Informações da pessoa.  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Método</a:t>
            </a:r>
            <a:r>
              <a:t> - Quais as informações/comportamentos que podem ser alterados inerente à pessoa?</a:t>
            </a:r>
          </a:p>
        </p:txBody>
      </p:sp>
      <p:pic>
        <p:nvPicPr>
          <p:cNvPr id="322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50848" t="26341" r="0" b="0"/>
          <a:stretch>
            <a:fillRect/>
          </a:stretch>
        </p:blipFill>
        <p:spPr>
          <a:xfrm>
            <a:off x="12345244" y="4688646"/>
            <a:ext cx="8876456" cy="6754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5" name="Diagramas de classe - Relacionament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Relacionamentos</a:t>
            </a:r>
          </a:p>
        </p:txBody>
      </p:sp>
      <p:sp>
        <p:nvSpPr>
          <p:cNvPr id="326" name="Relacionamentos:…"/>
          <p:cNvSpPr txBox="1"/>
          <p:nvPr/>
        </p:nvSpPr>
        <p:spPr>
          <a:xfrm>
            <a:off x="2911619" y="4283710"/>
            <a:ext cx="6244445" cy="5256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5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Relacionamentos:</a:t>
            </a:r>
          </a:p>
          <a:p>
            <a:pPr defTabSz="1991379">
              <a:lnSpc>
                <a:spcPct val="15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5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Associação;</a:t>
            </a:r>
          </a:p>
          <a:p>
            <a:pPr lvl="1" marL="782052" indent="-401052" defTabSz="1991379">
              <a:lnSpc>
                <a:spcPct val="15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Herança;</a:t>
            </a:r>
          </a:p>
          <a:p>
            <a:pPr lvl="1" marL="782052" indent="-401052" defTabSz="1991379">
              <a:lnSpc>
                <a:spcPct val="15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Agregação;</a:t>
            </a:r>
          </a:p>
          <a:p>
            <a:pPr lvl="1" marL="782052" indent="-401052" defTabSz="1991379">
              <a:lnSpc>
                <a:spcPct val="15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Composição</a:t>
            </a:r>
          </a:p>
        </p:txBody>
      </p:sp>
      <p:grpSp>
        <p:nvGrpSpPr>
          <p:cNvPr id="329" name="Agrupar"/>
          <p:cNvGrpSpPr/>
          <p:nvPr/>
        </p:nvGrpSpPr>
        <p:grpSpPr>
          <a:xfrm>
            <a:off x="14250858" y="4341014"/>
            <a:ext cx="6244445" cy="5986414"/>
            <a:chOff x="0" y="0"/>
            <a:chExt cx="6244444" cy="5986413"/>
          </a:xfrm>
        </p:grpSpPr>
        <p:pic>
          <p:nvPicPr>
            <p:cNvPr id="327" name="Imagem" descr="Imagem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63263"/>
            <a:stretch>
              <a:fillRect/>
            </a:stretch>
          </p:blipFill>
          <p:spPr>
            <a:xfrm>
              <a:off x="0" y="0"/>
              <a:ext cx="6244445" cy="2571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Imagem" descr="Imagem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3308" r="0" b="0"/>
            <a:stretch>
              <a:fillRect/>
            </a:stretch>
          </p:blipFill>
          <p:spPr>
            <a:xfrm>
              <a:off x="0" y="2718642"/>
              <a:ext cx="6244445" cy="3267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2" name="Diagramas de classe - Relacionamento de heranç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Relacionamento de herança</a:t>
            </a:r>
          </a:p>
        </p:txBody>
      </p:sp>
      <p:sp>
        <p:nvSpPr>
          <p:cNvPr id="333" name="Relação de herança:…"/>
          <p:cNvSpPr txBox="1"/>
          <p:nvPr/>
        </p:nvSpPr>
        <p:spPr>
          <a:xfrm>
            <a:off x="1193962" y="4051336"/>
            <a:ext cx="9520231" cy="794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Relação de </a:t>
            </a:r>
            <a:r>
              <a:rPr b="1"/>
              <a:t>herança</a:t>
            </a:r>
            <a:r>
              <a:t>: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Existe a </a:t>
            </a:r>
            <a:r>
              <a:rPr b="1"/>
              <a:t>SUPERCLASSE</a:t>
            </a:r>
            <a:r>
              <a:t> que compreendo o global do que estamos a identificar;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Existe a SUBCLASSE que apresenta uma herança da classe-mãe/Superclasse;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Estas subclasses compreendem características especificas (neste caso especifico de cada animal).</a:t>
            </a:r>
          </a:p>
        </p:txBody>
      </p:sp>
      <p:pic>
        <p:nvPicPr>
          <p:cNvPr id="334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0" t="0" r="0" b="4250"/>
          <a:stretch>
            <a:fillRect/>
          </a:stretch>
        </p:blipFill>
        <p:spPr>
          <a:xfrm>
            <a:off x="11364339" y="4051336"/>
            <a:ext cx="12556536" cy="6104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7" name="Diagramas de classe - Relacionamento de associ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Relacionamento de associação</a:t>
            </a:r>
          </a:p>
        </p:txBody>
      </p:sp>
      <p:sp>
        <p:nvSpPr>
          <p:cNvPr id="338" name="Relação de associação:…"/>
          <p:cNvSpPr txBox="1"/>
          <p:nvPr/>
        </p:nvSpPr>
        <p:spPr>
          <a:xfrm>
            <a:off x="1193962" y="4051336"/>
            <a:ext cx="9520231" cy="579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Relação de </a:t>
            </a:r>
            <a:r>
              <a:rPr b="1"/>
              <a:t>associação</a:t>
            </a:r>
            <a:r>
              <a:t>: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Existe uma relação entre uma subclasse e uma sub-subclasse onde  aborda uma dependência;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Neste caso especifico a Lontra (OTTER) come os ouriços-do-mar (Sea Urchin) </a:t>
            </a:r>
          </a:p>
        </p:txBody>
      </p:sp>
      <p:pic>
        <p:nvPicPr>
          <p:cNvPr id="339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0" t="0" r="0" b="22465"/>
          <a:stretch>
            <a:fillRect/>
          </a:stretch>
        </p:blipFill>
        <p:spPr>
          <a:xfrm>
            <a:off x="12535436" y="5892648"/>
            <a:ext cx="10557284" cy="4156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m" descr="Imagem"/>
          <p:cNvPicPr>
            <a:picLocks noChangeAspect="1"/>
          </p:cNvPicPr>
          <p:nvPr/>
        </p:nvPicPr>
        <p:blipFill>
          <a:blip r:embed="rId4">
            <a:extLst/>
          </a:blip>
          <a:srcRect l="0" t="20739" r="74458" b="69007"/>
          <a:stretch>
            <a:fillRect/>
          </a:stretch>
        </p:blipFill>
        <p:spPr>
          <a:xfrm>
            <a:off x="11934618" y="3464611"/>
            <a:ext cx="4612650" cy="940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3" name="Diagramas de classe - Relacionamento de agreg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Relacionamento de agregação</a:t>
            </a:r>
          </a:p>
        </p:txBody>
      </p:sp>
      <p:sp>
        <p:nvSpPr>
          <p:cNvPr id="344" name="Relação de agregação:…"/>
          <p:cNvSpPr txBox="1"/>
          <p:nvPr/>
        </p:nvSpPr>
        <p:spPr>
          <a:xfrm>
            <a:off x="1193962" y="3563114"/>
            <a:ext cx="9520231" cy="8658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Relação de </a:t>
            </a:r>
            <a:r>
              <a:rPr b="1"/>
              <a:t>agregação</a:t>
            </a:r>
            <a:r>
              <a:t>: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Existe uma relação entre uma subclasse e uma sub-subclasse onde  aborda uma dependência;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Neste caso especifico um grupo de tartarugas denomina-se por “bando” (CREEP) em que poderá fazer parte várias tartarugas contudo uma tartaruga pode abandonar o grupo e ficar solitária, logo não existe dependência entre ambas. </a:t>
            </a:r>
          </a:p>
        </p:txBody>
      </p:sp>
      <p:pic>
        <p:nvPicPr>
          <p:cNvPr id="345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2147" t="51010" r="74996" b="39389"/>
          <a:stretch>
            <a:fillRect/>
          </a:stretch>
        </p:blipFill>
        <p:spPr>
          <a:xfrm>
            <a:off x="15202575" y="3478824"/>
            <a:ext cx="4076000" cy="869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8" name="Agrupar"/>
          <p:cNvGrpSpPr/>
          <p:nvPr/>
        </p:nvGrpSpPr>
        <p:grpSpPr>
          <a:xfrm>
            <a:off x="13010229" y="5033819"/>
            <a:ext cx="10105192" cy="6238151"/>
            <a:chOff x="0" y="0"/>
            <a:chExt cx="10105191" cy="6238149"/>
          </a:xfrm>
        </p:grpSpPr>
        <p:pic>
          <p:nvPicPr>
            <p:cNvPr id="346" name="Imagem" descr="Imagem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5691" t="0" r="11542" b="11528"/>
            <a:stretch>
              <a:fillRect/>
            </a:stretch>
          </p:blipFill>
          <p:spPr>
            <a:xfrm>
              <a:off x="0" y="0"/>
              <a:ext cx="10105192" cy="6238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Imagem" descr="Imagem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4018" t="51010" r="74996" b="39389"/>
            <a:stretch>
              <a:fillRect/>
            </a:stretch>
          </p:blipFill>
          <p:spPr>
            <a:xfrm rot="10766259">
              <a:off x="3673277" y="268795"/>
              <a:ext cx="2623228" cy="1284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1" name="Diagramas de classe - Relacionamento de composi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Relacionamento de composição</a:t>
            </a:r>
          </a:p>
        </p:txBody>
      </p:sp>
      <p:pic>
        <p:nvPicPr>
          <p:cNvPr id="352" name="Imagem" descr="Imagem"/>
          <p:cNvPicPr>
            <a:picLocks noChangeAspect="1"/>
          </p:cNvPicPr>
          <p:nvPr/>
        </p:nvPicPr>
        <p:blipFill>
          <a:blip r:embed="rId2">
            <a:extLst/>
          </a:blip>
          <a:srcRect l="17637" t="7356" r="19526" b="0"/>
          <a:stretch>
            <a:fillRect/>
          </a:stretch>
        </p:blipFill>
        <p:spPr>
          <a:xfrm>
            <a:off x="11497655" y="3693799"/>
            <a:ext cx="11347838" cy="870663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elação de Composição:…"/>
          <p:cNvSpPr txBox="1"/>
          <p:nvPr/>
        </p:nvSpPr>
        <p:spPr>
          <a:xfrm>
            <a:off x="1439341" y="4158381"/>
            <a:ext cx="9520232" cy="72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Relação de </a:t>
            </a:r>
            <a:r>
              <a:rPr b="1"/>
              <a:t>Composição</a:t>
            </a:r>
            <a:r>
              <a:t>: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Existe uma relação entre uma subclasse e uma sub-subclasse onde  aborda uma dependência;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Neste caso especifico de o centro de visita (VISITOR CENTER) for demolido, a entrada (LOBBY) e casa de banho (BATHROOM) terá que ser automaticamente demolida também.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7" name="Galeria de imagens" descr="Galeria de imagens"/>
          <p:cNvPicPr>
            <a:picLocks noChangeAspect="1"/>
          </p:cNvPicPr>
          <p:nvPr/>
        </p:nvPicPr>
        <p:blipFill>
          <a:blip r:embed="rId2">
            <a:extLst/>
          </a:blip>
          <a:srcRect l="4615" t="0" r="4615" b="0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ENUNCIADO"/>
          <p:cNvSpPr txBox="1"/>
          <p:nvPr/>
        </p:nvSpPr>
        <p:spPr>
          <a:xfrm>
            <a:off x="992691" y="1051118"/>
            <a:ext cx="344626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ENUNCIADO </a:t>
            </a:r>
          </a:p>
        </p:txBody>
      </p:sp>
      <p:sp>
        <p:nvSpPr>
          <p:cNvPr id="159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60" name="Uma associação de futebol pretende desenvolver uma base de dados onde serão registados todos os factos relevantes relativos às competições geridas por esta. A base de dados deverá gerir as entidades tradicionais do mundo do futebol, a saber: jogadores, t"/>
          <p:cNvSpPr txBox="1"/>
          <p:nvPr/>
        </p:nvSpPr>
        <p:spPr>
          <a:xfrm>
            <a:off x="1373474" y="2607039"/>
            <a:ext cx="21991486" cy="1028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</a:pPr>
            <a:r>
              <a:t>Uma associação de futebol pretende desenvolver uma base de dados onde serão registados todos os factos relevantes relativos às competições geridas por esta. A base de dados deverá gerir as entidades tradicionais do mundo do futebol, a saber: jogadores, treinadores, equipas, nacionalidades, jogos realizados, participantes nos jogos e ocorrências verificadas (golos, cartões amarelos, cartões vermelhos, etc). </a:t>
            </a:r>
          </a:p>
          <a:p>
            <a:pPr>
              <a:lnSpc>
                <a:spcPct val="120000"/>
              </a:lnSpc>
            </a:pPr>
            <a:r>
              <a:t>Como as informações, nunca são removidas, dados estatísticos poderão ser retirados da base de dados de modo a obter diversos tipos de relatórios como por exemplo: o tempo total de jogo de um jogador. </a:t>
            </a:r>
          </a:p>
          <a:p>
            <a:pPr>
              <a:lnSpc>
                <a:spcPct val="120000"/>
              </a:lnSpc>
            </a:pPr>
            <a:r>
              <a:t>Para definir a base de dados, foi considerado o seguinte: </a:t>
            </a:r>
          </a:p>
          <a:p>
            <a:pPr>
              <a:lnSpc>
                <a:spcPct val="120000"/>
              </a:lnSpc>
            </a:pPr>
            <a:r>
              <a:t>• O contrato de um treinador ou um jogador, com uma equipa, tem a duração mínima de 1 ano; </a:t>
            </a:r>
          </a:p>
          <a:p>
            <a:pPr>
              <a:lnSpc>
                <a:spcPct val="120000"/>
              </a:lnSpc>
            </a:pPr>
            <a:r>
              <a:t>• Para facilitar, só são registados jogos com equipas do mesmo país; • O tempo de jogo é registado ao segundo;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6" name="Diagramas de classe - Multiplic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Diagramas de classe - Multiplicação</a:t>
            </a:r>
          </a:p>
        </p:txBody>
      </p:sp>
      <p:pic>
        <p:nvPicPr>
          <p:cNvPr id="357" name="Imagem" descr="Imagem"/>
          <p:cNvPicPr>
            <a:picLocks noChangeAspect="1"/>
          </p:cNvPicPr>
          <p:nvPr/>
        </p:nvPicPr>
        <p:blipFill>
          <a:blip r:embed="rId2">
            <a:extLst/>
          </a:blip>
          <a:srcRect l="13542" t="8173" r="13542" b="17561"/>
          <a:stretch>
            <a:fillRect/>
          </a:stretch>
        </p:blipFill>
        <p:spPr>
          <a:xfrm>
            <a:off x="4497525" y="2325687"/>
            <a:ext cx="14889114" cy="9064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60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361" name="Fundamentos de 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Fundamentos de sql</a:t>
            </a:r>
          </a:p>
        </p:txBody>
      </p:sp>
      <p:pic>
        <p:nvPicPr>
          <p:cNvPr id="362" name="Galeria de imagens" descr="Galeria de imagens"/>
          <p:cNvPicPr>
            <a:picLocks noChangeAspect="1"/>
          </p:cNvPicPr>
          <p:nvPr/>
        </p:nvPicPr>
        <p:blipFill>
          <a:blip r:embed="rId3">
            <a:extLst/>
          </a:blip>
          <a:srcRect l="4615" t="0" r="4615" b="0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stes Aplicacionais"/>
          <p:cNvSpPr txBox="1"/>
          <p:nvPr/>
        </p:nvSpPr>
        <p:spPr>
          <a:xfrm>
            <a:off x="13058421" y="5597075"/>
            <a:ext cx="461476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Testes Aplicacionais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6" name="Introdução aos testes aplica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</a:t>
            </a:r>
          </a:p>
        </p:txBody>
      </p:sp>
      <p:sp>
        <p:nvSpPr>
          <p:cNvPr id="367" name="O QUE É UM TESTE?…"/>
          <p:cNvSpPr txBox="1"/>
          <p:nvPr/>
        </p:nvSpPr>
        <p:spPr>
          <a:xfrm>
            <a:off x="1684721" y="4511423"/>
            <a:ext cx="10464996" cy="704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50000"/>
              </a:lnSpc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É UM TESTE?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termo teste vem do Latim, “testum” que significa, frasco de barro usado para ensaios com metais a fim de determinar a sua presença ou medir a massa de seus vários elementos. 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Bem como este termo também surge na Lingua Inglesa quando mencionamos “put to the test”. 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Ou seja, colocar um software em testes significar verificar a presença de defeitos.</a:t>
            </a:r>
          </a:p>
        </p:txBody>
      </p:sp>
      <p:pic>
        <p:nvPicPr>
          <p:cNvPr id="368" name="Teste.png" descr="Tes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75231" y="5449175"/>
            <a:ext cx="7550312" cy="5025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1" name="Introdução aos testes aplica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</a:t>
            </a:r>
          </a:p>
        </p:txBody>
      </p:sp>
      <p:sp>
        <p:nvSpPr>
          <p:cNvPr id="372" name="OBJECTIVOS DE UM TESTE?…"/>
          <p:cNvSpPr txBox="1"/>
          <p:nvPr/>
        </p:nvSpPr>
        <p:spPr>
          <a:xfrm>
            <a:off x="1746066" y="3857906"/>
            <a:ext cx="19453945" cy="16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50000"/>
              </a:lnSpc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OBJECTIVOS DE UM TESTE?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 execução de um teste tem por objectivo verificar:</a:t>
            </a:r>
          </a:p>
        </p:txBody>
      </p:sp>
      <p:pic>
        <p:nvPicPr>
          <p:cNvPr id="373" name="Aspectos estruturais;… Aspectos estruturais;Lógicos do software;Aspectos sistémicos." descr="Aspectos estruturais;… Aspectos estruturais;Lógicos do software;Aspectos sistémicos.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1626" y="5959186"/>
            <a:ext cx="7406271" cy="2717801"/>
          </a:xfrm>
          <a:prstGeom prst="rect">
            <a:avLst/>
          </a:prstGeom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</p:pic>
      <p:pic>
        <p:nvPicPr>
          <p:cNvPr id="374" name="A um custo adequado;…  A um custo adequado; Conceitos; Estratégias; Técnicas e Métricas. " descr="A um custo adequado;…  A um custo adequado; Conceitos; Estratégias; Técnicas e Métricas. 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24026" y="9087776"/>
            <a:ext cx="6993626" cy="3636018"/>
          </a:xfrm>
          <a:prstGeom prst="rect">
            <a:avLst/>
          </a:prstGeom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</p:pic>
      <p:sp>
        <p:nvSpPr>
          <p:cNvPr id="375" name="Descobrir defeitos:"/>
          <p:cNvSpPr txBox="1"/>
          <p:nvPr/>
        </p:nvSpPr>
        <p:spPr>
          <a:xfrm>
            <a:off x="14199079" y="8038754"/>
            <a:ext cx="4525735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Descobrir defeitos:</a:t>
            </a:r>
          </a:p>
        </p:txBody>
      </p:sp>
      <p:pic>
        <p:nvPicPr>
          <p:cNvPr id="376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15859" y="5842000"/>
            <a:ext cx="3733801" cy="203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9" name="Introdução aos testes aplicacionais - Técn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 - Técnicas </a:t>
            </a:r>
          </a:p>
        </p:txBody>
      </p:sp>
      <p:sp>
        <p:nvSpPr>
          <p:cNvPr id="380" name="As técnicas de verificação e validação podem ser divididas em:…"/>
          <p:cNvSpPr txBox="1"/>
          <p:nvPr/>
        </p:nvSpPr>
        <p:spPr>
          <a:xfrm>
            <a:off x="1623376" y="4848820"/>
            <a:ext cx="9713221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As técnicas de verificação e validação podem ser divididas em:</a:t>
            </a: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Estáticas;</a:t>
            </a:r>
          </a:p>
          <a:p>
            <a:pPr lvl="1" marL="782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Dinâmicas.</a:t>
            </a:r>
          </a:p>
        </p:txBody>
      </p:sp>
      <p:pic>
        <p:nvPicPr>
          <p:cNvPr id="381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3785" y="4126157"/>
            <a:ext cx="9713220" cy="546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4" name="Introdução aos testes aplica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</a:t>
            </a:r>
          </a:p>
        </p:txBody>
      </p:sp>
      <p:sp>
        <p:nvSpPr>
          <p:cNvPr id="385" name="QUE TIPOS DE TESTE DE SOFTWARE EXISTEM?…"/>
          <p:cNvSpPr txBox="1"/>
          <p:nvPr/>
        </p:nvSpPr>
        <p:spPr>
          <a:xfrm>
            <a:off x="733875" y="3306331"/>
            <a:ext cx="13556511" cy="9434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50000"/>
              </a:lnSpc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QUE TIPOS DE TESTE DE SOFTWARE EXISTEM?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Os testes de software são uma maneira de garantir a qualidade de um software. Através disso existem diversas maneiras de se testar um sistema, que podem variar de acordo com a sua natureza ou seu objetivo. 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Podemos classificar em:</a:t>
            </a:r>
          </a:p>
          <a:p>
            <a:pPr marL="1116623" indent="-976923" defTabSz="1991379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 startAt="1"/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Testes estruturais ou caixa-branca (</a:t>
            </a:r>
            <a:r>
              <a:rPr b="1" i="1"/>
              <a:t>white-box testing</a:t>
            </a:r>
            <a:r>
              <a:rPr b="1"/>
              <a:t>): </a:t>
            </a:r>
            <a:r>
              <a:t>teste de unidade e teste de integração.</a:t>
            </a:r>
          </a:p>
          <a:p>
            <a:pPr marL="1116623" indent="-976923" defTabSz="1991379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 startAt="1"/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Testes funcionais ou caixa-preta (</a:t>
            </a:r>
            <a:r>
              <a:rPr b="1" i="1"/>
              <a:t>black-box testing</a:t>
            </a:r>
            <a:r>
              <a:rPr b="1"/>
              <a:t>):</a:t>
            </a:r>
            <a:r>
              <a:t> teste de sistema e teste de aceitação.</a:t>
            </a:r>
          </a:p>
          <a:p>
            <a:pPr marL="1116623" indent="-976923" defTabSz="1991379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 startAt="1"/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Testes não-funcionais:</a:t>
            </a:r>
            <a:r>
              <a:t> teste de carga e teste de segurança.</a:t>
            </a:r>
          </a:p>
          <a:p>
            <a:pPr marL="1116623" indent="-976923" defTabSz="1991379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 startAt="1"/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Testes de regressão:</a:t>
            </a:r>
            <a:r>
              <a:t> teste de manutenção e teste de confirmação.</a:t>
            </a:r>
          </a:p>
        </p:txBody>
      </p:sp>
      <p:pic>
        <p:nvPicPr>
          <p:cNvPr id="386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73271" y="4875916"/>
            <a:ext cx="9758095" cy="6098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9" name="Introdução aos testes aplicacionais - Tipos de tes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 - Tipos de teste</a:t>
            </a:r>
          </a:p>
        </p:txBody>
      </p:sp>
      <p:pic>
        <p:nvPicPr>
          <p:cNvPr id="390" name="TESTE_tipos_tecnicas.png" descr="TESTE_tipos_tecnica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649" y="3731529"/>
            <a:ext cx="22234702" cy="7894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3" name="Introdução aos testes aplicacionais - Testes Estrutur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 - Testes Estruturais</a:t>
            </a:r>
          </a:p>
        </p:txBody>
      </p:sp>
      <p:sp>
        <p:nvSpPr>
          <p:cNvPr id="394" name="O QUE SÃO TESTES ESTRUTURAIS?…"/>
          <p:cNvSpPr txBox="1"/>
          <p:nvPr/>
        </p:nvSpPr>
        <p:spPr>
          <a:xfrm>
            <a:off x="1470014" y="4143354"/>
            <a:ext cx="14208347" cy="794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SÃO TESTES ESTRUTURAIS?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Testes estruturais</a:t>
            </a:r>
            <a:r>
              <a:t> ou </a:t>
            </a:r>
            <a:r>
              <a:rPr b="1"/>
              <a:t>testes de caixa-branca</a:t>
            </a:r>
            <a:r>
              <a:t> são: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Realizados diretamente no código e geralmente são feitos pelo desenvolvedor do sistema;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Exemplo deste tipo de teste são os: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Testes de unidade (</a:t>
            </a:r>
            <a:r>
              <a:rPr b="1" i="1"/>
              <a:t>unit testing</a:t>
            </a:r>
            <a:r>
              <a:rPr b="1"/>
              <a:t>) </a:t>
            </a:r>
            <a:r>
              <a:t>- Cada função do sistema é testada a fim de garantir que elas funcionam independentemente da interação com as outras partes do sistema;</a:t>
            </a:r>
          </a:p>
          <a:p>
            <a:pPr lvl="2" marL="1163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Teste de integração</a:t>
            </a:r>
            <a:r>
              <a:t> - Estes testes tem o objetivo de verificar se cada parte do sistema, ao ser integrada com outras, funcionam corretamente.</a:t>
            </a:r>
          </a:p>
        </p:txBody>
      </p:sp>
      <p:pic>
        <p:nvPicPr>
          <p:cNvPr id="395" name="teste_1.png" descr="test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37667" y="6404332"/>
            <a:ext cx="7695750" cy="3255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8" name="Introdução aos testes aplicacionais - Testes Fun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 - Testes Funcionais</a:t>
            </a:r>
          </a:p>
        </p:txBody>
      </p:sp>
      <p:sp>
        <p:nvSpPr>
          <p:cNvPr id="399" name="O QUE SÃO TESTES FUNCIONAIS?…"/>
          <p:cNvSpPr txBox="1"/>
          <p:nvPr/>
        </p:nvSpPr>
        <p:spPr>
          <a:xfrm>
            <a:off x="703203" y="3223180"/>
            <a:ext cx="15459677" cy="10330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SÃO TESTES FUNCIONAIS?</a:t>
            </a:r>
          </a:p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401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Os </a:t>
            </a:r>
            <a:r>
              <a:rPr b="1"/>
              <a:t>testes caixa-preta</a:t>
            </a:r>
            <a:r>
              <a:t> ou testes funcionais são executados pelos elementos que testam o sistema, nomeadamente  clientes ou utilizadores. Sendo que estes não têm qualquer contato com o código-fonte do sistema. </a:t>
            </a:r>
          </a:p>
          <a:p>
            <a:pPr marL="401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Este sistema entende-se como uma caixa, onde ao inserir valores de entrada (input), retorna valores de saída (output). </a:t>
            </a:r>
          </a:p>
          <a:p>
            <a:pPr marL="401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Dentro deste sistema os: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</a:t>
            </a:r>
            <a:r>
              <a:rPr b="1"/>
              <a:t>teste de sistema</a:t>
            </a:r>
            <a:r>
              <a:t> são realizados por uma equipa específica de teste, que utiliza a especificação dada pelo cliente para fazer o percurso de casos de teste.</a:t>
            </a:r>
          </a:p>
          <a:p>
            <a:pPr lvl="1" marL="782052" indent="-401052" defTabSz="1991379"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</a:t>
            </a:r>
            <a:r>
              <a:rPr b="1"/>
              <a:t>teste de aceitação</a:t>
            </a:r>
            <a:r>
              <a:t> difere deste sistema, pois pode ser executado pelo cliente ou pelos utilizadores, cuja finalidade do teste é verificar se o sistema está de acordo com o que foi solicitado e se atende as necessidades dos utilizadores.</a:t>
            </a:r>
          </a:p>
        </p:txBody>
      </p:sp>
      <p:pic>
        <p:nvPicPr>
          <p:cNvPr id="400" name="teste_1.png" descr="test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83046" y="6189625"/>
            <a:ext cx="7695750" cy="3255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3" name="Introdução aos testes aplicacionais - Testes não-fun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 - Testes não-funcionais</a:t>
            </a:r>
          </a:p>
        </p:txBody>
      </p:sp>
      <p:sp>
        <p:nvSpPr>
          <p:cNvPr id="404" name="O QUE SÃO TESTES NÃO-FUNCIONAIS?…"/>
          <p:cNvSpPr txBox="1"/>
          <p:nvPr/>
        </p:nvSpPr>
        <p:spPr>
          <a:xfrm>
            <a:off x="1316651" y="4371306"/>
            <a:ext cx="10477759" cy="627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SÃO TESTES NÃO-FUNCIONAIS?</a:t>
            </a:r>
          </a:p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Os </a:t>
            </a:r>
            <a:r>
              <a:rPr b="1"/>
              <a:t>testes não-funcionais</a:t>
            </a:r>
            <a:r>
              <a:t>, tratam-se de testes que</a:t>
            </a:r>
            <a:r>
              <a:rPr b="1"/>
              <a:t> </a:t>
            </a:r>
            <a:r>
              <a:t>verificam apenas aspectos gerais da aplicação, independente das regras de negócio que há nele. Como por exemplo, o teste ao desempenho, a segurança, à usabilidade, entre outros.</a:t>
            </a:r>
          </a:p>
        </p:txBody>
      </p:sp>
      <p:pic>
        <p:nvPicPr>
          <p:cNvPr id="405" name="teste_1.png" descr="test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15086" y="5545504"/>
            <a:ext cx="10094675" cy="4270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3" name="Galeria de imagens" descr="Galeria de imagens"/>
          <p:cNvPicPr>
            <a:picLocks noChangeAspect="1"/>
          </p:cNvPicPr>
          <p:nvPr/>
        </p:nvPicPr>
        <p:blipFill>
          <a:blip r:embed="rId2">
            <a:extLst/>
          </a:blip>
          <a:srcRect l="4615" t="0" r="4615" b="0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MODELO ENTIDADE-ASSOCIAÇÃO (SIMPLIFICADO)"/>
          <p:cNvSpPr txBox="1"/>
          <p:nvPr/>
        </p:nvSpPr>
        <p:spPr>
          <a:xfrm>
            <a:off x="992691" y="1051118"/>
            <a:ext cx="1322833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MODELO ENTIDADE-ASSOCIAÇÃO (SIMPLIFICADO) </a:t>
            </a:r>
          </a:p>
        </p:txBody>
      </p:sp>
      <p:sp>
        <p:nvSpPr>
          <p:cNvPr id="165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66" name="page2image27530528.png" descr="page2image275305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6050" y="1786140"/>
            <a:ext cx="15192628" cy="1137900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exto"/>
          <p:cNvSpPr txBox="1"/>
          <p:nvPr/>
        </p:nvSpPr>
        <p:spPr>
          <a:xfrm>
            <a:off x="9728776" y="1557540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8" name="Introdução aos testes aplicacionais - Testes de Regress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 - Testes de Regressão</a:t>
            </a:r>
          </a:p>
        </p:txBody>
      </p:sp>
      <p:sp>
        <p:nvSpPr>
          <p:cNvPr id="409" name="O QUE SÃO TESTES DE REGRESSÃO?…"/>
          <p:cNvSpPr txBox="1"/>
          <p:nvPr/>
        </p:nvSpPr>
        <p:spPr>
          <a:xfrm>
            <a:off x="917910" y="3819202"/>
            <a:ext cx="12212022" cy="913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SÃO TESTES DE REGRESSÃO?</a:t>
            </a:r>
          </a:p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Os </a:t>
            </a:r>
            <a:r>
              <a:rPr b="1"/>
              <a:t>testes de regressão</a:t>
            </a:r>
            <a:r>
              <a:t> devem ser realizados sempre que o sistema sofre alterações consideráveis, que pode gerar os chamados “bugs”. </a:t>
            </a: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Geralmente é necessário re-executar todo o trajecto de teste criado para o teste funcional, desde que o sistema não seja muito grande. </a:t>
            </a:r>
          </a:p>
          <a:p>
            <a:pPr marL="401052" indent="-401052" defTabSz="1991379">
              <a:lnSpc>
                <a:spcPct val="120000"/>
              </a:lnSpc>
              <a:spcBef>
                <a:spcPts val="0"/>
              </a:spcBef>
              <a:buSzPct val="60000"/>
              <a:buBlip>
                <a:blip r:embed="rId2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Para uma melhor eficiência nesse tipo de teste, é importante que ele seja automatizado, para ter melhores resultados e torná-lo viável.</a:t>
            </a:r>
          </a:p>
        </p:txBody>
      </p:sp>
      <p:pic>
        <p:nvPicPr>
          <p:cNvPr id="410" name="teste_1.png" descr="test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15086" y="5545504"/>
            <a:ext cx="10094675" cy="4270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3" name="Introdução aos testes aplicacionais - Fases do process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Introdução aos testes aplicacionais - Fases do processo </a:t>
            </a:r>
          </a:p>
        </p:txBody>
      </p:sp>
      <p:sp>
        <p:nvSpPr>
          <p:cNvPr id="414" name="FASES DO PROCESSO DE TESTE?…"/>
          <p:cNvSpPr txBox="1"/>
          <p:nvPr/>
        </p:nvSpPr>
        <p:spPr>
          <a:xfrm>
            <a:off x="917911" y="3359115"/>
            <a:ext cx="22548179" cy="507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FASES DO PROCESSO DE TESTE?</a:t>
            </a:r>
          </a:p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Os testes devem ser executados de acordo com o apresentado de forma a torná-lo mais eficaz:</a:t>
            </a:r>
          </a:p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1991379">
              <a:spcBef>
                <a:spcPts val="0"/>
              </a:spcBef>
              <a:defRPr b="1"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1991379">
              <a:lnSpc>
                <a:spcPct val="12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415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3034" y="6121989"/>
            <a:ext cx="16333365" cy="6029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0" name="Galeria de imagens" descr="Galeria de imagens"/>
          <p:cNvPicPr>
            <a:picLocks noChangeAspect="1"/>
          </p:cNvPicPr>
          <p:nvPr/>
        </p:nvPicPr>
        <p:blipFill>
          <a:blip r:embed="rId2">
            <a:extLst/>
          </a:blip>
          <a:srcRect l="4615" t="0" r="4615" b="0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EGENDA – RELACIONAMENTOS E ENTIDADES"/>
          <p:cNvSpPr txBox="1"/>
          <p:nvPr/>
        </p:nvSpPr>
        <p:spPr>
          <a:xfrm>
            <a:off x="992691" y="1051118"/>
            <a:ext cx="1212280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LEGENDA – RELACIONAMENTOS E ENTIDADES </a:t>
            </a:r>
          </a:p>
        </p:txBody>
      </p:sp>
      <p:sp>
        <p:nvSpPr>
          <p:cNvPr id="172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73" name="Texto"/>
          <p:cNvSpPr txBox="1"/>
          <p:nvPr/>
        </p:nvSpPr>
        <p:spPr>
          <a:xfrm>
            <a:off x="9728776" y="1557540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74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3201" y="2964780"/>
            <a:ext cx="17426794" cy="7786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7" name="Galeria de imagens" descr="Galeria de imagens"/>
          <p:cNvPicPr>
            <a:picLocks noChangeAspect="1"/>
          </p:cNvPicPr>
          <p:nvPr/>
        </p:nvPicPr>
        <p:blipFill>
          <a:blip r:embed="rId2">
            <a:extLst/>
          </a:blip>
          <a:srcRect l="4615" t="0" r="4615" b="0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EGENDA – ATRIBUTOS DAS ENTIDADES/RELACIONAMENTOS"/>
          <p:cNvSpPr txBox="1"/>
          <p:nvPr/>
        </p:nvSpPr>
        <p:spPr>
          <a:xfrm>
            <a:off x="992691" y="1051118"/>
            <a:ext cx="1599922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LEGENDA – ATRIBUTOS DAS ENTIDADES/RELACIONAMENTOS </a:t>
            </a:r>
          </a:p>
        </p:txBody>
      </p:sp>
      <p:sp>
        <p:nvSpPr>
          <p:cNvPr id="179" name="Texto"/>
          <p:cNvSpPr txBox="1"/>
          <p:nvPr/>
        </p:nvSpPr>
        <p:spPr>
          <a:xfrm>
            <a:off x="11058491" y="260648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80" name="Texto"/>
          <p:cNvSpPr txBox="1"/>
          <p:nvPr/>
        </p:nvSpPr>
        <p:spPr>
          <a:xfrm>
            <a:off x="9728776" y="1557540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1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8912" y="2195559"/>
            <a:ext cx="18041591" cy="10588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nha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4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85" name="Fundamentos de 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Fundamentos de sql</a:t>
            </a:r>
          </a:p>
        </p:txBody>
      </p:sp>
      <p:pic>
        <p:nvPicPr>
          <p:cNvPr id="186" name="Galeria de imagens" descr="Galeria de imagens"/>
          <p:cNvPicPr>
            <a:picLocks noChangeAspect="1"/>
          </p:cNvPicPr>
          <p:nvPr/>
        </p:nvPicPr>
        <p:blipFill>
          <a:blip r:embed="rId3">
            <a:extLst/>
          </a:blip>
          <a:srcRect l="4615" t="0" r="4615" b="0"/>
          <a:stretch>
            <a:fillRect/>
          </a:stretch>
        </p:blipFill>
        <p:spPr>
          <a:xfrm>
            <a:off x="21010748" y="634496"/>
            <a:ext cx="2819509" cy="162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Diagramas de caso de uso UML"/>
          <p:cNvSpPr txBox="1"/>
          <p:nvPr/>
        </p:nvSpPr>
        <p:spPr>
          <a:xfrm>
            <a:off x="13058421" y="5597075"/>
            <a:ext cx="734534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Diagramas de caso de uso UML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ha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" name="Desenvolvimento colaborativo - U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Desenvolvimento colaborativo - UML</a:t>
            </a:r>
          </a:p>
        </p:txBody>
      </p:sp>
      <p:pic>
        <p:nvPicPr>
          <p:cNvPr id="191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66626" y="3610879"/>
            <a:ext cx="7751239" cy="346037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ntexto Geral:…"/>
          <p:cNvSpPr txBox="1"/>
          <p:nvPr/>
        </p:nvSpPr>
        <p:spPr>
          <a:xfrm>
            <a:off x="1592704" y="5032855"/>
            <a:ext cx="9440039" cy="58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1991379">
              <a:lnSpc>
                <a:spcPct val="150000"/>
              </a:lnSpc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Contexto Geral:</a:t>
            </a:r>
          </a:p>
          <a:p>
            <a:pPr lvl="1" marL="782052" indent="-401052" defTabSz="1991379">
              <a:lnSpc>
                <a:spcPct val="15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 pessoa A teve uma ideia e tenta partilhar com a pessoa B;</a:t>
            </a:r>
          </a:p>
          <a:p>
            <a:pPr lvl="1" marL="782052" indent="-401052" defTabSz="1991379">
              <a:lnSpc>
                <a:spcPct val="150000"/>
              </a:lnSpc>
              <a:spcBef>
                <a:spcPts val="0"/>
              </a:spcBef>
              <a:buSzPct val="60000"/>
              <a:buBlip>
                <a:blip r:embed="rId3"/>
              </a:buBlip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Contudo a pessoa B não consegue perceber a mesma ideia;</a:t>
            </a:r>
          </a:p>
          <a:p>
            <a:pPr defTabSz="1991379">
              <a:spcBef>
                <a:spcPts val="0"/>
              </a:spcBef>
              <a:defRPr i="0" spc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193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26692" y="7494489"/>
            <a:ext cx="7431106" cy="4272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33391B73DDC3D47ADEF1F7D53836D4A" ma:contentTypeVersion="10" ma:contentTypeDescription="Criar um novo documento." ma:contentTypeScope="" ma:versionID="c9a3cb50146bf0469fbb5c40dafbf473">
  <xsd:schema xmlns:xsd="http://www.w3.org/2001/XMLSchema" xmlns:xs="http://www.w3.org/2001/XMLSchema" xmlns:p="http://schemas.microsoft.com/office/2006/metadata/properties" xmlns:ns2="04138801-cf08-4b78-8ddb-d722cdb22ba7" xmlns:ns3="b0615d51-1b5b-4af8-9751-20fec560946e" targetNamespace="http://schemas.microsoft.com/office/2006/metadata/properties" ma:root="true" ma:fieldsID="df4fdd07aa544ba030586d5b20c40950" ns2:_="" ns3:_="">
    <xsd:import namespace="04138801-cf08-4b78-8ddb-d722cdb22ba7"/>
    <xsd:import namespace="b0615d51-1b5b-4af8-9751-20fec560946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138801-cf08-4b78-8ddb-d722cdb22ba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m" ma:readOnly="false" ma:fieldId="{5cf76f15-5ced-4ddc-b409-7134ff3c332f}" ma:taxonomyMulti="true" ma:sspId="f561c7a7-02ae-4874-a2c5-b757c263c9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15d51-1b5b-4af8-9751-20fec560946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c4aecb5-00be-4863-82a1-af32a08d60a4}" ma:internalName="TaxCatchAll" ma:showField="CatchAllData" ma:web="b0615d51-1b5b-4af8-9751-20fec56094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138801-cf08-4b78-8ddb-d722cdb22ba7">
      <Terms xmlns="http://schemas.microsoft.com/office/infopath/2007/PartnerControls"/>
    </lcf76f155ced4ddcb4097134ff3c332f>
    <TaxCatchAll xmlns="b0615d51-1b5b-4af8-9751-20fec560946e" xsi:nil="true"/>
  </documentManagement>
</p:properties>
</file>

<file path=customXml/itemProps1.xml><?xml version="1.0" encoding="utf-8"?>
<ds:datastoreItem xmlns:ds="http://schemas.openxmlformats.org/officeDocument/2006/customXml" ds:itemID="{F268D1B0-71CD-42C2-9C7D-ED8660BD9D21}"/>
</file>

<file path=customXml/itemProps2.xml><?xml version="1.0" encoding="utf-8"?>
<ds:datastoreItem xmlns:ds="http://schemas.openxmlformats.org/officeDocument/2006/customXml" ds:itemID="{2F11A919-6648-4A8A-870C-FEFBB3A05DC1}"/>
</file>

<file path=customXml/itemProps3.xml><?xml version="1.0" encoding="utf-8"?>
<ds:datastoreItem xmlns:ds="http://schemas.openxmlformats.org/officeDocument/2006/customXml" ds:itemID="{871149B0-E1EF-42B1-A563-3ABE628FDFD4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0x010100F33391B73DDC3D47ADEF1F7D53836D4A</vt:lpwstr>
  </property>
</Properties>
</file>